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4" r:id="rId1"/>
  </p:sldMasterIdLst>
  <p:notesMasterIdLst>
    <p:notesMasterId r:id="rId16"/>
  </p:notesMasterIdLst>
  <p:sldIdLst>
    <p:sldId id="279" r:id="rId2"/>
    <p:sldId id="280" r:id="rId3"/>
    <p:sldId id="256" r:id="rId4"/>
    <p:sldId id="257" r:id="rId5"/>
    <p:sldId id="258" r:id="rId6"/>
    <p:sldId id="259" r:id="rId7"/>
    <p:sldId id="273" r:id="rId8"/>
    <p:sldId id="260" r:id="rId9"/>
    <p:sldId id="261" r:id="rId10"/>
    <p:sldId id="262" r:id="rId11"/>
    <p:sldId id="264" r:id="rId12"/>
    <p:sldId id="267" r:id="rId13"/>
    <p:sldId id="268"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90" y="3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04901-1359-478B-BCAF-6B420DC6D68B}" type="datetimeFigureOut">
              <a:rPr lang="tr-TR" smtClean="0"/>
              <a:t>4.12.2020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8C6DC-0C0C-4968-B4DD-B6B3DD97CD30}" type="slidenum">
              <a:rPr lang="tr-TR" smtClean="0"/>
              <a:t>‹#›</a:t>
            </a:fld>
            <a:endParaRPr lang="tr-TR"/>
          </a:p>
        </p:txBody>
      </p:sp>
    </p:spTree>
    <p:extLst>
      <p:ext uri="{BB962C8B-B14F-4D97-AF65-F5344CB8AC3E}">
        <p14:creationId xmlns:p14="http://schemas.microsoft.com/office/powerpoint/2010/main" val="165480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8F639-C718-4EB1-A8A1-93424F259B28}"/>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19297A6C-EDE5-499F-995C-8052F50081F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06F82DD-0383-4B5E-B424-44C64741B7B0}"/>
              </a:ext>
            </a:extLst>
          </p:cNvPr>
          <p:cNvSpPr>
            <a:spLocks noGrp="1"/>
          </p:cNvSpPr>
          <p:nvPr>
            <p:ph type="dt" sz="half" idx="10"/>
          </p:nvPr>
        </p:nvSpPr>
        <p:spPr/>
        <p:txBody>
          <a:bodyPr/>
          <a:lstStyle/>
          <a:p>
            <a:fld id="{DA61A950-CEE9-41F8-ADE7-82060D15FD39}" type="datetime1">
              <a:rPr lang="tr-TR" smtClean="0"/>
              <a:t>4.12.2020</a:t>
            </a:fld>
            <a:endParaRPr lang="tr-TR"/>
          </a:p>
        </p:txBody>
      </p:sp>
      <p:sp>
        <p:nvSpPr>
          <p:cNvPr id="5" name="Alt Bilgi Yer Tutucusu 4">
            <a:extLst>
              <a:ext uri="{FF2B5EF4-FFF2-40B4-BE49-F238E27FC236}">
                <a16:creationId xmlns:a16="http://schemas.microsoft.com/office/drawing/2014/main" id="{D0A0AB66-F941-4561-9BD0-F11BFEF817A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2EF5264-70B3-422A-B169-BAC1A8EAA18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0861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73BD61-1D9B-431A-92FE-F379BB398D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DBB376D-3D94-4842-9D1F-376DE1F6222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6152644-6ED5-42E0-868A-0777B97E82BA}"/>
              </a:ext>
            </a:extLst>
          </p:cNvPr>
          <p:cNvSpPr>
            <a:spLocks noGrp="1"/>
          </p:cNvSpPr>
          <p:nvPr>
            <p:ph type="dt" sz="half" idx="10"/>
          </p:nvPr>
        </p:nvSpPr>
        <p:spPr/>
        <p:txBody>
          <a:bodyPr/>
          <a:lstStyle/>
          <a:p>
            <a:fld id="{669E1F47-F620-4D75-92E6-225D33926903}" type="datetime1">
              <a:rPr lang="tr-TR" smtClean="0"/>
              <a:t>4.12.2020</a:t>
            </a:fld>
            <a:endParaRPr lang="tr-TR"/>
          </a:p>
        </p:txBody>
      </p:sp>
      <p:sp>
        <p:nvSpPr>
          <p:cNvPr id="5" name="Alt Bilgi Yer Tutucusu 4">
            <a:extLst>
              <a:ext uri="{FF2B5EF4-FFF2-40B4-BE49-F238E27FC236}">
                <a16:creationId xmlns:a16="http://schemas.microsoft.com/office/drawing/2014/main" id="{BB5B7D4C-3D39-4DDB-A86D-0FF7A602EA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FDD1DBF-86ED-4F48-84F1-05F1F068ADDB}"/>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11192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9A0AD5-D401-4EAB-B98E-311F3A43033F}"/>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F873D5C-5893-4239-9D69-EC2A16B63C1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56EC08E-272E-4852-895C-C6874EE7DE62}"/>
              </a:ext>
            </a:extLst>
          </p:cNvPr>
          <p:cNvSpPr>
            <a:spLocks noGrp="1"/>
          </p:cNvSpPr>
          <p:nvPr>
            <p:ph type="dt" sz="half" idx="10"/>
          </p:nvPr>
        </p:nvSpPr>
        <p:spPr/>
        <p:txBody>
          <a:bodyPr/>
          <a:lstStyle/>
          <a:p>
            <a:fld id="{8FC6E35E-9BE6-4BC3-BDBD-0989AF8C697C}" type="datetime1">
              <a:rPr lang="tr-TR" smtClean="0"/>
              <a:t>4.12.2020</a:t>
            </a:fld>
            <a:endParaRPr lang="tr-TR"/>
          </a:p>
        </p:txBody>
      </p:sp>
      <p:sp>
        <p:nvSpPr>
          <p:cNvPr id="5" name="Alt Bilgi Yer Tutucusu 4">
            <a:extLst>
              <a:ext uri="{FF2B5EF4-FFF2-40B4-BE49-F238E27FC236}">
                <a16:creationId xmlns:a16="http://schemas.microsoft.com/office/drawing/2014/main" id="{F4AC31FD-10B2-40EF-A460-CC8D07AC37F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C1E928-9E95-4FEE-A6AB-38AF19718E4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46043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ACBB14-D41D-4FDF-A942-6EEFBAC1616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9107853-B0D7-4252-A6FB-771801200602}"/>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172CD69-49E8-41A6-A340-5FAEE4BB97D4}"/>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6627F7-CAFB-442F-8988-98B97E4D3F1E}"/>
              </a:ext>
            </a:extLst>
          </p:cNvPr>
          <p:cNvSpPr>
            <a:spLocks noGrp="1"/>
          </p:cNvSpPr>
          <p:nvPr>
            <p:ph type="dt" sz="half" idx="10"/>
          </p:nvPr>
        </p:nvSpPr>
        <p:spPr/>
        <p:txBody>
          <a:bodyPr/>
          <a:lstStyle/>
          <a:p>
            <a:fld id="{7154949B-373C-474A-A84D-8FAD53AB95D3}" type="datetime1">
              <a:rPr lang="tr-TR" smtClean="0"/>
              <a:t>4.12.2020</a:t>
            </a:fld>
            <a:endParaRPr lang="tr-TR"/>
          </a:p>
        </p:txBody>
      </p:sp>
      <p:sp>
        <p:nvSpPr>
          <p:cNvPr id="6" name="Alt Bilgi Yer Tutucusu 5">
            <a:extLst>
              <a:ext uri="{FF2B5EF4-FFF2-40B4-BE49-F238E27FC236}">
                <a16:creationId xmlns:a16="http://schemas.microsoft.com/office/drawing/2014/main" id="{C345E57C-BEBB-4C67-8E46-5D3A281B4ED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A9199AC-EF27-4A63-B8A5-D779649B7A4E}"/>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33209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4939DF-2D0B-470C-A2F2-C03FE04E0E9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F155172-B4DB-4AE9-80F4-68389416DDE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9D2E830-8EA4-438B-918C-BC6D2CD4AB02}"/>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6E55CBE-1E64-403F-A866-05EA2573A16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83A6A91-F10B-4E63-84A4-DB500A24F950}"/>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DDC2D67-61B7-4E36-B66B-41ADFB75F825}"/>
              </a:ext>
            </a:extLst>
          </p:cNvPr>
          <p:cNvSpPr>
            <a:spLocks noGrp="1"/>
          </p:cNvSpPr>
          <p:nvPr>
            <p:ph type="dt" sz="half" idx="10"/>
          </p:nvPr>
        </p:nvSpPr>
        <p:spPr/>
        <p:txBody>
          <a:bodyPr/>
          <a:lstStyle/>
          <a:p>
            <a:fld id="{C2E477B5-E236-4CCA-AF38-72B2096A98C4}" type="datetime1">
              <a:rPr lang="tr-TR" smtClean="0"/>
              <a:t>4.12.2020</a:t>
            </a:fld>
            <a:endParaRPr lang="tr-TR"/>
          </a:p>
        </p:txBody>
      </p:sp>
      <p:sp>
        <p:nvSpPr>
          <p:cNvPr id="8" name="Alt Bilgi Yer Tutucusu 7">
            <a:extLst>
              <a:ext uri="{FF2B5EF4-FFF2-40B4-BE49-F238E27FC236}">
                <a16:creationId xmlns:a16="http://schemas.microsoft.com/office/drawing/2014/main" id="{3A7CC781-AFFA-4FF9-973F-D10BDBC8C0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D4F99E1-BE52-4214-AF66-FEE6E92A025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0545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64F474-DCC4-4AC2-BADE-B23F7511ACA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0477E61-3081-4C0A-B532-667B4853FB86}"/>
              </a:ext>
            </a:extLst>
          </p:cNvPr>
          <p:cNvSpPr>
            <a:spLocks noGrp="1"/>
          </p:cNvSpPr>
          <p:nvPr>
            <p:ph type="dt" sz="half" idx="10"/>
          </p:nvPr>
        </p:nvSpPr>
        <p:spPr/>
        <p:txBody>
          <a:bodyPr/>
          <a:lstStyle/>
          <a:p>
            <a:fld id="{38C0CE5E-EA90-4619-90D6-C0A336E39ADA}" type="datetime1">
              <a:rPr lang="tr-TR" smtClean="0"/>
              <a:t>4.12.2020</a:t>
            </a:fld>
            <a:endParaRPr lang="tr-TR"/>
          </a:p>
        </p:txBody>
      </p:sp>
      <p:sp>
        <p:nvSpPr>
          <p:cNvPr id="4" name="Alt Bilgi Yer Tutucusu 3">
            <a:extLst>
              <a:ext uri="{FF2B5EF4-FFF2-40B4-BE49-F238E27FC236}">
                <a16:creationId xmlns:a16="http://schemas.microsoft.com/office/drawing/2014/main" id="{3EE53407-2CDB-4436-91C1-D5173292958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C732FED-88CE-4DBF-B581-BF321C57CC42}"/>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04041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88D1207-10F3-400D-9EC6-9C2B6C9886CE}"/>
              </a:ext>
            </a:extLst>
          </p:cNvPr>
          <p:cNvSpPr>
            <a:spLocks noGrp="1"/>
          </p:cNvSpPr>
          <p:nvPr>
            <p:ph type="dt" sz="half" idx="10"/>
          </p:nvPr>
        </p:nvSpPr>
        <p:spPr/>
        <p:txBody>
          <a:bodyPr/>
          <a:lstStyle/>
          <a:p>
            <a:fld id="{B3113999-92A9-4C19-9BB8-A832A3A1CBEE}" type="datetime1">
              <a:rPr lang="tr-TR" smtClean="0"/>
              <a:t>4.12.2020</a:t>
            </a:fld>
            <a:endParaRPr lang="tr-TR"/>
          </a:p>
        </p:txBody>
      </p:sp>
      <p:sp>
        <p:nvSpPr>
          <p:cNvPr id="3" name="Alt Bilgi Yer Tutucusu 2">
            <a:extLst>
              <a:ext uri="{FF2B5EF4-FFF2-40B4-BE49-F238E27FC236}">
                <a16:creationId xmlns:a16="http://schemas.microsoft.com/office/drawing/2014/main" id="{84E399B1-EEE2-43A0-8E05-46CF32D51E1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7CB1988-2004-42CB-8D44-0FED18231D35}"/>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00121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5F100E-F74D-489A-B7B5-19FDEC68353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00763A-DBF9-4872-9062-BE6FF68DA8B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2E0C0FF-5D8B-4865-81DD-DC7A43B59AE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E05D95A-9F1B-414F-94EE-9821C605949F}"/>
              </a:ext>
            </a:extLst>
          </p:cNvPr>
          <p:cNvSpPr>
            <a:spLocks noGrp="1"/>
          </p:cNvSpPr>
          <p:nvPr>
            <p:ph type="dt" sz="half" idx="10"/>
          </p:nvPr>
        </p:nvSpPr>
        <p:spPr/>
        <p:txBody>
          <a:bodyPr/>
          <a:lstStyle/>
          <a:p>
            <a:fld id="{6132236D-8BCB-4A9E-97F8-E90093EBCD7C}" type="datetime1">
              <a:rPr lang="tr-TR" smtClean="0"/>
              <a:t>4.12.2020</a:t>
            </a:fld>
            <a:endParaRPr lang="tr-TR"/>
          </a:p>
        </p:txBody>
      </p:sp>
      <p:sp>
        <p:nvSpPr>
          <p:cNvPr id="6" name="Alt Bilgi Yer Tutucusu 5">
            <a:extLst>
              <a:ext uri="{FF2B5EF4-FFF2-40B4-BE49-F238E27FC236}">
                <a16:creationId xmlns:a16="http://schemas.microsoft.com/office/drawing/2014/main" id="{9DEFC1EB-DF48-4F1F-B01D-1180813565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12CDE49-5F23-4DBE-A9AC-77F20306611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74091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F8E294-8C8F-41F8-A03D-6CFD3AE7622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74DDF0C-2A69-47CC-A220-FA947957241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49B579FA-9491-470B-BE35-47BA7709B59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E2C1E8F-EDA8-405C-A079-B265C86FD7AF}"/>
              </a:ext>
            </a:extLst>
          </p:cNvPr>
          <p:cNvSpPr>
            <a:spLocks noGrp="1"/>
          </p:cNvSpPr>
          <p:nvPr>
            <p:ph type="dt" sz="half" idx="10"/>
          </p:nvPr>
        </p:nvSpPr>
        <p:spPr/>
        <p:txBody>
          <a:bodyPr/>
          <a:lstStyle/>
          <a:p>
            <a:fld id="{DD6FBB49-9DD9-4782-825E-6468B0D3FBEB}" type="datetime1">
              <a:rPr lang="tr-TR" smtClean="0"/>
              <a:t>4.12.2020</a:t>
            </a:fld>
            <a:endParaRPr lang="tr-TR"/>
          </a:p>
        </p:txBody>
      </p:sp>
      <p:sp>
        <p:nvSpPr>
          <p:cNvPr id="6" name="Alt Bilgi Yer Tutucusu 5">
            <a:extLst>
              <a:ext uri="{FF2B5EF4-FFF2-40B4-BE49-F238E27FC236}">
                <a16:creationId xmlns:a16="http://schemas.microsoft.com/office/drawing/2014/main" id="{26722A74-078C-4136-84EA-9F16A45F8D5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C028B27-07FB-4235-A80E-9782ACB43D7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12926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C406AB-EBE4-4678-B06F-3968DD07F5D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62FF3D9-E130-4A3E-8079-840FA2A9F7A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331E1C-8BF0-40B9-A491-3BC2CC96CD2A}"/>
              </a:ext>
            </a:extLst>
          </p:cNvPr>
          <p:cNvSpPr>
            <a:spLocks noGrp="1"/>
          </p:cNvSpPr>
          <p:nvPr>
            <p:ph type="dt" sz="half" idx="10"/>
          </p:nvPr>
        </p:nvSpPr>
        <p:spPr/>
        <p:txBody>
          <a:bodyPr/>
          <a:lstStyle/>
          <a:p>
            <a:fld id="{EF52C949-EFA7-4D62-B352-86AE077A4051}" type="datetime1">
              <a:rPr lang="tr-TR" smtClean="0"/>
              <a:t>4.12.2020</a:t>
            </a:fld>
            <a:endParaRPr lang="tr-TR"/>
          </a:p>
        </p:txBody>
      </p:sp>
      <p:sp>
        <p:nvSpPr>
          <p:cNvPr id="5" name="Alt Bilgi Yer Tutucusu 4">
            <a:extLst>
              <a:ext uri="{FF2B5EF4-FFF2-40B4-BE49-F238E27FC236}">
                <a16:creationId xmlns:a16="http://schemas.microsoft.com/office/drawing/2014/main" id="{58D456E4-471A-485A-9AEA-3970D4FBE1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A8C500-345B-41DA-8671-41CFDEAD1A6D}"/>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31438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2604B2-02D8-4844-97E1-5418EFB5841A}"/>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7A696D5-F384-4A71-BB6C-CC83A329A4A4}"/>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AB9C149-7DCC-4F26-A8B0-00B1BCF81994}"/>
              </a:ext>
            </a:extLst>
          </p:cNvPr>
          <p:cNvSpPr>
            <a:spLocks noGrp="1"/>
          </p:cNvSpPr>
          <p:nvPr>
            <p:ph type="dt" sz="half" idx="10"/>
          </p:nvPr>
        </p:nvSpPr>
        <p:spPr/>
        <p:txBody>
          <a:bodyPr/>
          <a:lstStyle/>
          <a:p>
            <a:fld id="{D3D5B209-8F3C-4D7E-A46C-C6295162B189}" type="datetime1">
              <a:rPr lang="tr-TR" smtClean="0"/>
              <a:t>4.12.2020</a:t>
            </a:fld>
            <a:endParaRPr lang="tr-TR"/>
          </a:p>
        </p:txBody>
      </p:sp>
      <p:sp>
        <p:nvSpPr>
          <p:cNvPr id="5" name="Alt Bilgi Yer Tutucusu 4">
            <a:extLst>
              <a:ext uri="{FF2B5EF4-FFF2-40B4-BE49-F238E27FC236}">
                <a16:creationId xmlns:a16="http://schemas.microsoft.com/office/drawing/2014/main" id="{91A94A0A-AAC6-416B-9DF8-6B8324CE4C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52F8208-3B0B-4C9A-B7C4-27E4256F4AF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6806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D7A6D52-E76C-4B6A-9653-1EA5EA5E395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9D2253-3CF8-47BC-8134-F8EA863B4FA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01C388-4E02-464C-B500-C61D6F7464C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4497008-BCB9-4B2F-8AA6-3203D09CD5C5}" type="datetime1">
              <a:rPr lang="tr-TR" smtClean="0"/>
              <a:t>4.12.2020</a:t>
            </a:fld>
            <a:endParaRPr lang="tr-TR"/>
          </a:p>
        </p:txBody>
      </p:sp>
      <p:sp>
        <p:nvSpPr>
          <p:cNvPr id="5" name="Alt Bilgi Yer Tutucusu 4">
            <a:extLst>
              <a:ext uri="{FF2B5EF4-FFF2-40B4-BE49-F238E27FC236}">
                <a16:creationId xmlns:a16="http://schemas.microsoft.com/office/drawing/2014/main" id="{FBBADDF0-4682-4EE7-B32B-B940F68CFF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C768BEE-280F-4873-9849-475248DEEC1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FA8AF4-9A0A-4075-8358-DBE887BCDC1E}" type="slidenum">
              <a:rPr lang="tr-TR" smtClean="0"/>
              <a:pPr/>
              <a:t>‹#›</a:t>
            </a:fld>
            <a:endParaRPr lang="tr-TR"/>
          </a:p>
        </p:txBody>
      </p:sp>
    </p:spTree>
    <p:extLst>
      <p:ext uri="{BB962C8B-B14F-4D97-AF65-F5344CB8AC3E}">
        <p14:creationId xmlns:p14="http://schemas.microsoft.com/office/powerpoint/2010/main" val="3369357794"/>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A79B99-B6FC-4308-B90F-D53574825E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2B62F8-7B0C-4C29-8001-D8495B542D15}"/>
              </a:ext>
            </a:extLst>
          </p:cNvPr>
          <p:cNvSpPr>
            <a:spLocks noGrp="1"/>
          </p:cNvSpPr>
          <p:nvPr>
            <p:ph idx="1"/>
          </p:nvPr>
        </p:nvSpPr>
        <p:spPr>
          <a:xfrm>
            <a:off x="822959" y="404664"/>
            <a:ext cx="7543801" cy="5464430"/>
          </a:xfrm>
          <a:solidFill>
            <a:schemeClr val="tx2">
              <a:lumMod val="20000"/>
              <a:lumOff val="80000"/>
            </a:schemeClr>
          </a:solidFill>
        </p:spPr>
        <p:txBody>
          <a:bodyPr>
            <a:normAutofit/>
          </a:bodyPr>
          <a:lstStyle/>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endParaRPr lang="tr-TR" sz="25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endParaRPr lang="tr-TR" sz="25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r>
              <a:rPr lang="tr-TR" sz="2500" b="1" dirty="0">
                <a:effectLst/>
                <a:latin typeface="Calibri" panose="020F0502020204030204" pitchFamily="34" charset="0"/>
                <a:ea typeface="Times New Roman" panose="02020603050405020304" pitchFamily="18" charset="0"/>
                <a:cs typeface="Times New Roman" panose="02020603050405020304" pitchFamily="18" charset="0"/>
              </a:rPr>
              <a:t>İSTATİSTİKSEL YÖNTEMLER VE UYGULAMALARI</a:t>
            </a:r>
          </a:p>
          <a:p>
            <a:pPr marL="82296" indent="0" algn="ctr">
              <a:buNone/>
            </a:pPr>
            <a:r>
              <a:rPr lang="tr-TR" sz="2500" b="1" dirty="0">
                <a:latin typeface="Calibri" panose="020F0502020204030204" pitchFamily="34" charset="0"/>
                <a:cs typeface="Times New Roman" panose="02020603050405020304" pitchFamily="18" charset="0"/>
              </a:rPr>
              <a:t>YÜKSEK LİSANS</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DOÇ. DR. ESEN ERSOY</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EYLÜL, 2020</a:t>
            </a:r>
          </a:p>
          <a:p>
            <a:pPr marL="82296" indent="0" algn="ctr">
              <a:buNone/>
            </a:pPr>
            <a:r>
              <a:rPr lang="tr-TR" sz="2500" b="1" dirty="0">
                <a:latin typeface="Calibri" panose="020F0502020204030204" pitchFamily="34" charset="0"/>
                <a:cs typeface="Times New Roman" panose="02020603050405020304" pitchFamily="18" charset="0"/>
              </a:rPr>
              <a:t>10.hafta</a:t>
            </a:r>
            <a:endParaRPr lang="tr-TR" sz="2500" dirty="0"/>
          </a:p>
        </p:txBody>
      </p:sp>
      <p:sp>
        <p:nvSpPr>
          <p:cNvPr id="5" name="Slayt Numarası Yer Tutucusu 4">
            <a:extLst>
              <a:ext uri="{FF2B5EF4-FFF2-40B4-BE49-F238E27FC236}">
                <a16:creationId xmlns:a16="http://schemas.microsoft.com/office/drawing/2014/main" id="{1F3E3F03-DDD7-40DC-8E66-1202B4322267}"/>
              </a:ext>
            </a:extLst>
          </p:cNvPr>
          <p:cNvSpPr>
            <a:spLocks noGrp="1"/>
          </p:cNvSpPr>
          <p:nvPr>
            <p:ph type="sldNum" sz="quarter" idx="12"/>
          </p:nvPr>
        </p:nvSpPr>
        <p:spPr/>
        <p:txBody>
          <a:bodyPr/>
          <a:lstStyle/>
          <a:p>
            <a:fld id="{5BFA8AF4-9A0A-4075-8358-DBE887BCDC1E}" type="slidenum">
              <a:rPr lang="tr-TR" smtClean="0"/>
              <a:pPr/>
              <a:t>1</a:t>
            </a:fld>
            <a:endParaRPr lang="tr-TR"/>
          </a:p>
        </p:txBody>
      </p:sp>
      <p:pic>
        <p:nvPicPr>
          <p:cNvPr id="6" name="Picture 2">
            <a:extLst>
              <a:ext uri="{FF2B5EF4-FFF2-40B4-BE49-F238E27FC236}">
                <a16:creationId xmlns:a16="http://schemas.microsoft.com/office/drawing/2014/main" id="{4656D557-BBE7-4BB8-8A9F-4E820937A0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692696"/>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903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9623E7-280A-4371-B1B6-5E516A52A29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7E6BBAA-9236-473A-A266-BD0E647A4E1D}"/>
              </a:ext>
            </a:extLst>
          </p:cNvPr>
          <p:cNvSpPr>
            <a:spLocks noGrp="1"/>
          </p:cNvSpPr>
          <p:nvPr>
            <p:ph idx="1"/>
          </p:nvPr>
        </p:nvSpPr>
        <p:spPr>
          <a:xfrm>
            <a:off x="628650" y="1847851"/>
            <a:ext cx="7886700" cy="4351338"/>
          </a:xfrm>
        </p:spPr>
        <p:txBody>
          <a:bodyPr/>
          <a:lstStyle/>
          <a:p>
            <a:pPr algn="ctr">
              <a:lnSpc>
                <a:spcPct val="115000"/>
              </a:lnSpc>
              <a:spcAft>
                <a:spcPts val="1000"/>
              </a:spcAft>
            </a:pPr>
            <a:r>
              <a:rPr lang="tr-TR"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Standart puanlar</a:t>
            </a:r>
          </a:p>
          <a:p>
            <a:pPr algn="ctr">
              <a:lnSpc>
                <a:spcPct val="115000"/>
              </a:lnSpc>
              <a:spcAft>
                <a:spcPts val="1000"/>
              </a:spcAft>
            </a:pPr>
            <a:r>
              <a:rPr lang="tr-TR"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Basit Doğrusal Regresyon</a:t>
            </a:r>
          </a:p>
          <a:p>
            <a:pPr algn="ctr">
              <a:lnSpc>
                <a:spcPct val="115000"/>
              </a:lnSpc>
              <a:spcAft>
                <a:spcPts val="1000"/>
              </a:spcAft>
            </a:pPr>
            <a:r>
              <a:rPr lang="tr-TR"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Korelasyon</a:t>
            </a:r>
          </a:p>
          <a:p>
            <a:pPr>
              <a:lnSpc>
                <a:spcPct val="115000"/>
              </a:lnSpc>
              <a:spcAft>
                <a:spcPts val="1000"/>
              </a:spcAft>
            </a:pPr>
            <a:endParaRPr lang="tr-TR" dirty="0"/>
          </a:p>
        </p:txBody>
      </p:sp>
      <p:sp>
        <p:nvSpPr>
          <p:cNvPr id="4" name="Slayt Numarası Yer Tutucusu 3">
            <a:extLst>
              <a:ext uri="{FF2B5EF4-FFF2-40B4-BE49-F238E27FC236}">
                <a16:creationId xmlns:a16="http://schemas.microsoft.com/office/drawing/2014/main" id="{6606B748-1698-4490-BBBF-ABDAA7C8BC50}"/>
              </a:ext>
            </a:extLst>
          </p:cNvPr>
          <p:cNvSpPr>
            <a:spLocks noGrp="1"/>
          </p:cNvSpPr>
          <p:nvPr>
            <p:ph type="sldNum" sz="quarter" idx="12"/>
          </p:nvPr>
        </p:nvSpPr>
        <p:spPr/>
        <p:txBody>
          <a:bodyPr/>
          <a:lstStyle/>
          <a:p>
            <a:fld id="{5BFA8AF4-9A0A-4075-8358-DBE887BCDC1E}" type="slidenum">
              <a:rPr lang="tr-TR" smtClean="0"/>
              <a:pPr/>
              <a:t>2</a:t>
            </a:fld>
            <a:endParaRPr lang="tr-TR"/>
          </a:p>
        </p:txBody>
      </p:sp>
    </p:spTree>
    <p:extLst>
      <p:ext uri="{BB962C8B-B14F-4D97-AF65-F5344CB8AC3E}">
        <p14:creationId xmlns:p14="http://schemas.microsoft.com/office/powerpoint/2010/main" val="382598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602432" y="188640"/>
            <a:ext cx="6858000" cy="3413398"/>
          </a:xfrm>
          <a:solidFill>
            <a:schemeClr val="accent2"/>
          </a:solidFill>
        </p:spPr>
        <p:txBody>
          <a:bodyPr/>
          <a:lstStyle/>
          <a:p>
            <a:pPr algn="ctr"/>
            <a:r>
              <a:rPr lang="tr-TR" sz="6000" dirty="0">
                <a:solidFill>
                  <a:schemeClr val="bg1">
                    <a:lumMod val="95000"/>
                  </a:schemeClr>
                </a:solidFill>
                <a:latin typeface="Times New Roman" pitchFamily="18" charset="0"/>
                <a:cs typeface="Times New Roman" pitchFamily="18" charset="0"/>
              </a:rPr>
              <a:t>KORELASYON ANALİZİ</a:t>
            </a:r>
          </a:p>
        </p:txBody>
      </p:sp>
      <p:sp>
        <p:nvSpPr>
          <p:cNvPr id="3" name="2 Alt Başlık"/>
          <p:cNvSpPr>
            <a:spLocks noGrp="1"/>
          </p:cNvSpPr>
          <p:nvPr>
            <p:ph type="subTitle" idx="1"/>
          </p:nvPr>
        </p:nvSpPr>
        <p:spPr/>
        <p:txBody>
          <a:bodyPr/>
          <a:lstStyle/>
          <a:p>
            <a:endParaRPr lang="tr-TR" dirty="0"/>
          </a:p>
        </p:txBody>
      </p:sp>
      <p:pic>
        <p:nvPicPr>
          <p:cNvPr id="4" name="3 Resim" descr="regresyon-korelasyon.png"/>
          <p:cNvPicPr>
            <a:picLocks noChangeAspect="1"/>
          </p:cNvPicPr>
          <p:nvPr/>
        </p:nvPicPr>
        <p:blipFill>
          <a:blip r:embed="rId2" cstate="print"/>
          <a:stretch>
            <a:fillRect/>
          </a:stretch>
        </p:blipFill>
        <p:spPr>
          <a:xfrm>
            <a:off x="3131840" y="3501008"/>
            <a:ext cx="5508104" cy="20293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r>
              <a:rPr lang="tr-TR" sz="2500" dirty="0">
                <a:latin typeface="Times New Roman" pitchFamily="18" charset="0"/>
                <a:cs typeface="Times New Roman" pitchFamily="18" charset="0"/>
              </a:rPr>
              <a:t>Korelasyon analizi değişkenler arasında ilişki olup olmadığını, böyle bir ilişki tespit edildiğinde, bunun yönünü ve gücünü belirler. Korelasyon analizinde genelde 3 tip probleme </a:t>
            </a:r>
            <a:r>
              <a:rPr lang="tr-TR" sz="2500" dirty="0" err="1">
                <a:latin typeface="Times New Roman" pitchFamily="18" charset="0"/>
                <a:cs typeface="Times New Roman" pitchFamily="18" charset="0"/>
              </a:rPr>
              <a:t>yoğunlaşılır</a:t>
            </a:r>
            <a:r>
              <a:rPr lang="tr-TR" sz="2500" dirty="0">
                <a:latin typeface="Times New Roman" pitchFamily="18" charset="0"/>
                <a:cs typeface="Times New Roman" pitchFamily="18" charset="0"/>
              </a:rPr>
              <a:t>:</a:t>
            </a:r>
          </a:p>
          <a:p>
            <a:r>
              <a:rPr lang="tr-TR" sz="2500" dirty="0">
                <a:latin typeface="Times New Roman" pitchFamily="18" charset="0"/>
                <a:cs typeface="Times New Roman" pitchFamily="18" charset="0"/>
              </a:rPr>
              <a:t>1. X değişkeni Y değişkeni ile ilişkili midir?</a:t>
            </a:r>
          </a:p>
          <a:p>
            <a:r>
              <a:rPr lang="tr-TR" sz="2500" dirty="0">
                <a:latin typeface="Times New Roman" pitchFamily="18" charset="0"/>
                <a:cs typeface="Times New Roman" pitchFamily="18" charset="0"/>
              </a:rPr>
              <a:t>2. X değişkeni Y değişkenini ne derece tahmin eder?</a:t>
            </a:r>
          </a:p>
          <a:p>
            <a:r>
              <a:rPr lang="tr-TR" sz="2500" dirty="0">
                <a:latin typeface="Times New Roman" pitchFamily="18" charset="0"/>
                <a:cs typeface="Times New Roman" pitchFamily="18" charset="0"/>
              </a:rPr>
              <a:t>3. Değişkenler arasındaki ilişkiler nelerdir ve bunlara dayanarak hangi kesimlerde bulunabilirler?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0" dirty="0">
                <a:solidFill>
                  <a:schemeClr val="bg2">
                    <a:lumMod val="10000"/>
                  </a:schemeClr>
                </a:solidFill>
                <a:latin typeface="Times New Roman" pitchFamily="18" charset="0"/>
                <a:cs typeface="Times New Roman" pitchFamily="18" charset="0"/>
              </a:rPr>
              <a:t>KORELASYON KATSAYISI</a:t>
            </a:r>
          </a:p>
        </p:txBody>
      </p:sp>
      <p:sp>
        <p:nvSpPr>
          <p:cNvPr id="3" name="2 İçerik Yer Tutucusu"/>
          <p:cNvSpPr>
            <a:spLocks noGrp="1"/>
          </p:cNvSpPr>
          <p:nvPr>
            <p:ph idx="1"/>
          </p:nvPr>
        </p:nvSpPr>
        <p:spPr/>
        <p:txBody>
          <a:bodyPr>
            <a:normAutofit/>
          </a:bodyPr>
          <a:lstStyle/>
          <a:p>
            <a:pPr algn="just"/>
            <a:r>
              <a:rPr lang="tr-TR" sz="2500" dirty="0">
                <a:latin typeface="Times New Roman" pitchFamily="18" charset="0"/>
                <a:cs typeface="Times New Roman" pitchFamily="18" charset="0"/>
              </a:rPr>
              <a:t>Korelasyon Katsayısı, iki sürekli değişkenin doğrusal ilişkisinin derecesinin ölçümünde kullanılır. </a:t>
            </a:r>
          </a:p>
          <a:p>
            <a:pPr algn="just"/>
            <a:r>
              <a:rPr lang="tr-TR" sz="2500" dirty="0">
                <a:latin typeface="Times New Roman" pitchFamily="18" charset="0"/>
                <a:cs typeface="Times New Roman" pitchFamily="18" charset="0"/>
              </a:rPr>
              <a:t>İki değişken arasındaki anlamlı bir ilişki var mıdır sorusunun cevabı aranır. </a:t>
            </a:r>
          </a:p>
          <a:p>
            <a:pPr algn="just"/>
            <a:r>
              <a:rPr lang="tr-TR" sz="2500" dirty="0">
                <a:latin typeface="Times New Roman" pitchFamily="18" charset="0"/>
                <a:cs typeface="Times New Roman" pitchFamily="18" charset="0"/>
              </a:rPr>
              <a:t>Korelasyon katsayısı hesaplanmadan önce mutlaka serpilme grafiği yapılarak doğrusal ilişki olup olmadığı kontrol edilmelidir.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28650" y="365126"/>
            <a:ext cx="7886700" cy="45719"/>
          </a:xfrm>
        </p:spPr>
        <p:txBody>
          <a:bodyPr>
            <a:normAutofit fontScale="90000"/>
          </a:bodyPr>
          <a:lstStyle/>
          <a:p>
            <a:endParaRPr lang="tr-TR" dirty="0"/>
          </a:p>
        </p:txBody>
      </p:sp>
      <p:sp>
        <p:nvSpPr>
          <p:cNvPr id="3" name="2 İçerik Yer Tutucusu"/>
          <p:cNvSpPr>
            <a:spLocks noGrp="1"/>
          </p:cNvSpPr>
          <p:nvPr>
            <p:ph idx="1"/>
          </p:nvPr>
        </p:nvSpPr>
        <p:spPr>
          <a:xfrm>
            <a:off x="628650" y="692696"/>
            <a:ext cx="7886700" cy="5484267"/>
          </a:xfrm>
        </p:spPr>
        <p:txBody>
          <a:bodyPr>
            <a:normAutofit/>
          </a:bodyPr>
          <a:lstStyle/>
          <a:p>
            <a:pPr algn="just"/>
            <a:r>
              <a:rPr lang="tr-TR" sz="2500" dirty="0">
                <a:latin typeface="Times New Roman" pitchFamily="18" charset="0"/>
                <a:cs typeface="Times New Roman" pitchFamily="18" charset="0"/>
              </a:rPr>
              <a:t>Korelasyon katsayısı iki değişken arasındaki doğrusal ilişkinin derecesini ölçen bir değer olup +1 ile -1 arasında değişir. </a:t>
            </a:r>
          </a:p>
          <a:p>
            <a:pPr algn="just"/>
            <a:r>
              <a:rPr lang="tr-TR" sz="2500" dirty="0">
                <a:latin typeface="Times New Roman" pitchFamily="18" charset="0"/>
                <a:cs typeface="Times New Roman" pitchFamily="18" charset="0"/>
              </a:rPr>
              <a:t>r’nin -1’e yakın olması, bu değişkenler arasında çok güçlü bir negatif doğrusal ilişki olduğunu,</a:t>
            </a:r>
          </a:p>
          <a:p>
            <a:pPr algn="just"/>
            <a:r>
              <a:rPr lang="tr-TR" sz="2500" dirty="0">
                <a:latin typeface="Times New Roman" pitchFamily="18" charset="0"/>
                <a:cs typeface="Times New Roman" pitchFamily="18" charset="0"/>
              </a:rPr>
              <a:t> +1’e yakın olması da çok güçlü pozitif doğrusal ilişki olduğunu işaret eder. </a:t>
            </a:r>
          </a:p>
          <a:p>
            <a:pPr algn="just"/>
            <a:r>
              <a:rPr lang="tr-TR" sz="2500" dirty="0">
                <a:latin typeface="Times New Roman" pitchFamily="18" charset="0"/>
                <a:cs typeface="Times New Roman" pitchFamily="18" charset="0"/>
              </a:rPr>
              <a:t>Mutlak değer olarak r’nin 0.7’den büyük olması doğrusal ilişkinin güçlü olduğu şeklinde yorum yapmamıza olanak verir (</a:t>
            </a:r>
            <a:r>
              <a:rPr lang="tr-TR" sz="2500" dirty="0" err="1">
                <a:latin typeface="Times New Roman" pitchFamily="18" charset="0"/>
                <a:cs typeface="Times New Roman" pitchFamily="18" charset="0"/>
              </a:rPr>
              <a:t>Altunışık</a:t>
            </a:r>
            <a:r>
              <a:rPr lang="tr-TR" sz="2500" dirty="0">
                <a:latin typeface="Times New Roman" pitchFamily="18" charset="0"/>
                <a:cs typeface="Times New Roman" pitchFamily="18" charset="0"/>
              </a:rPr>
              <a:t>, Coşkun, Bayraktaroğlu &amp; Yıldırım, 2010, s.227).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capture-20181219-224931.png"/>
          <p:cNvPicPr>
            <a:picLocks noGrp="1" noChangeAspect="1"/>
          </p:cNvPicPr>
          <p:nvPr>
            <p:ph idx="1"/>
          </p:nvPr>
        </p:nvPicPr>
        <p:blipFill>
          <a:blip r:embed="rId2" cstate="print"/>
          <a:stretch>
            <a:fillRect/>
          </a:stretch>
        </p:blipFill>
        <p:spPr>
          <a:xfrm>
            <a:off x="899591" y="2204864"/>
            <a:ext cx="6342519" cy="2088232"/>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İçerik Yer Tutucusu"/>
          <p:cNvSpPr>
            <a:spLocks noGrp="1"/>
          </p:cNvSpPr>
          <p:nvPr>
            <p:ph idx="1"/>
          </p:nvPr>
        </p:nvSpPr>
        <p:spPr>
          <a:xfrm>
            <a:off x="457200" y="476672"/>
            <a:ext cx="7239000" cy="5979064"/>
          </a:xfrm>
        </p:spPr>
        <p:txBody>
          <a:bodyPr>
            <a:normAutofit/>
          </a:bodyPr>
          <a:lstStyle/>
          <a:p>
            <a:r>
              <a:rPr lang="tr-TR" sz="2500" dirty="0">
                <a:latin typeface="Times New Roman" pitchFamily="18" charset="0"/>
                <a:cs typeface="Times New Roman" pitchFamily="18" charset="0"/>
              </a:rPr>
              <a:t>1. İki değişken arasında pozitif bir ilişki vardır: bir değişken artarken diğeri de artıyorsa ya da biri azalırken diğeri de azalıyorsa bu iki değişken arasında pozitif bir ilişki vardır. İlişkinin kuvvetine göre pozitif ilişkinin grafik üzerinde görünümü aşağıda verilmiştir. </a:t>
            </a:r>
          </a:p>
          <a:p>
            <a:endParaRPr lang="tr-TR" sz="2500" dirty="0">
              <a:latin typeface="Times New Roman" pitchFamily="18" charset="0"/>
              <a:cs typeface="Times New Roman" pitchFamily="18" charset="0"/>
            </a:endParaRPr>
          </a:p>
        </p:txBody>
      </p:sp>
      <p:pic>
        <p:nvPicPr>
          <p:cNvPr id="8" name="7 Resim" descr="capture-20181219-214746.png"/>
          <p:cNvPicPr>
            <a:picLocks noChangeAspect="1"/>
          </p:cNvPicPr>
          <p:nvPr/>
        </p:nvPicPr>
        <p:blipFill>
          <a:blip r:embed="rId2" cstate="print"/>
          <a:stretch>
            <a:fillRect/>
          </a:stretch>
        </p:blipFill>
        <p:spPr>
          <a:xfrm>
            <a:off x="395536" y="3140968"/>
            <a:ext cx="7226067" cy="23042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457200" y="476672"/>
            <a:ext cx="7239000" cy="5979064"/>
          </a:xfrm>
        </p:spPr>
        <p:txBody>
          <a:bodyPr>
            <a:normAutofit/>
          </a:bodyPr>
          <a:lstStyle/>
          <a:p>
            <a:pPr algn="just"/>
            <a:r>
              <a:rPr lang="tr-TR" sz="2500" dirty="0">
                <a:latin typeface="Times New Roman" pitchFamily="18" charset="0"/>
                <a:cs typeface="Times New Roman" pitchFamily="18" charset="0"/>
              </a:rPr>
              <a:t>2. İki değişken arasında negatif bir ilişki vardır: Bir değişken artarken diğer değişken azalıyorsa ya da biri azalırken diğeri artıyorsa bu iki değişken arasında negatif bir ilişki vardır. İlişkinin kuvvetine göre negatif ilişkinin grafik üzerinde görünümü aşağıda verilmiştir. </a:t>
            </a:r>
          </a:p>
        </p:txBody>
      </p:sp>
      <p:pic>
        <p:nvPicPr>
          <p:cNvPr id="6" name="5 Resim" descr="capture-20181219-215031.png"/>
          <p:cNvPicPr>
            <a:picLocks noChangeAspect="1"/>
          </p:cNvPicPr>
          <p:nvPr/>
        </p:nvPicPr>
        <p:blipFill>
          <a:blip r:embed="rId2" cstate="print"/>
          <a:stretch>
            <a:fillRect/>
          </a:stretch>
        </p:blipFill>
        <p:spPr>
          <a:xfrm>
            <a:off x="827584" y="3140968"/>
            <a:ext cx="6897063" cy="220058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457200" y="476672"/>
            <a:ext cx="7239000" cy="5979064"/>
          </a:xfrm>
        </p:spPr>
        <p:txBody>
          <a:bodyPr>
            <a:normAutofit/>
          </a:bodyPr>
          <a:lstStyle/>
          <a:p>
            <a:pPr algn="just"/>
            <a:r>
              <a:rPr lang="tr-TR" sz="2500" dirty="0">
                <a:latin typeface="Times New Roman" pitchFamily="18" charset="0"/>
                <a:cs typeface="Times New Roman" pitchFamily="18" charset="0"/>
              </a:rPr>
              <a:t>3. İki değişken arasında ilişki yoktur: İki değişken birbirinden tamamen bağımsızdır ve birbirini etkilememektedir. Değişkenlerden biri yüksek bir değer alırken diğeri yüksek ya da düşük değer alabilmektedir. İki değişken arasında ilişki yoksa grafikte noktalar daire, kare ya da dikdörtgene benzer şekilde dağılım gösterir. </a:t>
            </a:r>
          </a:p>
        </p:txBody>
      </p:sp>
      <p:pic>
        <p:nvPicPr>
          <p:cNvPr id="6" name="5 Resim" descr="capture-20181219-215558.png"/>
          <p:cNvPicPr>
            <a:picLocks noChangeAspect="1"/>
          </p:cNvPicPr>
          <p:nvPr/>
        </p:nvPicPr>
        <p:blipFill>
          <a:blip r:embed="rId2" cstate="print"/>
          <a:stretch>
            <a:fillRect/>
          </a:stretch>
        </p:blipFill>
        <p:spPr>
          <a:xfrm>
            <a:off x="2771800" y="3356992"/>
            <a:ext cx="2859654" cy="25922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500" dirty="0">
                <a:latin typeface="Times New Roman" pitchFamily="18" charset="0"/>
                <a:cs typeface="Times New Roman" pitchFamily="18" charset="0"/>
              </a:rPr>
              <a:t>Ana kütleye göre normal sayılabilecek kadar bir örnek sayısı alınarak  yapılmış korelasyon hesaplamalarında r için genellikle;</a:t>
            </a:r>
          </a:p>
          <a:p>
            <a:pPr algn="just"/>
            <a:r>
              <a:rPr lang="tr-TR" sz="2500" dirty="0">
                <a:latin typeface="Times New Roman" pitchFamily="18" charset="0"/>
                <a:cs typeface="Times New Roman" pitchFamily="18" charset="0"/>
              </a:rPr>
              <a:t>0.00 – 0.25 Çok zayıf ilişki</a:t>
            </a:r>
          </a:p>
          <a:p>
            <a:pPr algn="just"/>
            <a:r>
              <a:rPr lang="tr-TR" sz="2500" dirty="0">
                <a:latin typeface="Times New Roman" pitchFamily="18" charset="0"/>
                <a:cs typeface="Times New Roman" pitchFamily="18" charset="0"/>
              </a:rPr>
              <a:t>0.26 – 0.49 Zayıf ilişki</a:t>
            </a:r>
          </a:p>
          <a:p>
            <a:pPr algn="just"/>
            <a:r>
              <a:rPr lang="tr-TR" sz="2500" dirty="0">
                <a:latin typeface="Times New Roman" pitchFamily="18" charset="0"/>
                <a:cs typeface="Times New Roman" pitchFamily="18" charset="0"/>
              </a:rPr>
              <a:t>0.50 – 0.69 Orta ilişki</a:t>
            </a:r>
          </a:p>
          <a:p>
            <a:pPr algn="just"/>
            <a:r>
              <a:rPr lang="tr-TR" sz="2500" dirty="0">
                <a:latin typeface="Times New Roman" pitchFamily="18" charset="0"/>
                <a:cs typeface="Times New Roman" pitchFamily="18" charset="0"/>
              </a:rPr>
              <a:t>0.70 – 0.89 Yüksek ilişki </a:t>
            </a:r>
          </a:p>
          <a:p>
            <a:pPr algn="just"/>
            <a:r>
              <a:rPr lang="tr-TR" sz="2500" dirty="0">
                <a:latin typeface="Times New Roman" pitchFamily="18" charset="0"/>
                <a:cs typeface="Times New Roman" pitchFamily="18" charset="0"/>
              </a:rPr>
              <a:t>0.90 – 1.0 Çok yüksek ilişki vardır denilmektedir.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b="0" dirty="0">
                <a:solidFill>
                  <a:schemeClr val="bg2">
                    <a:lumMod val="10000"/>
                  </a:schemeClr>
                </a:solidFill>
                <a:latin typeface="Times New Roman" pitchFamily="18" charset="0"/>
                <a:cs typeface="Times New Roman" pitchFamily="18" charset="0"/>
              </a:rPr>
              <a:t>Korelasyon </a:t>
            </a:r>
            <a:r>
              <a:rPr lang="tr-TR" b="0" dirty="0" err="1">
                <a:solidFill>
                  <a:schemeClr val="bg2">
                    <a:lumMod val="10000"/>
                  </a:schemeClr>
                </a:solidFill>
                <a:latin typeface="Times New Roman" pitchFamily="18" charset="0"/>
                <a:cs typeface="Times New Roman" pitchFamily="18" charset="0"/>
              </a:rPr>
              <a:t>katsayISININ</a:t>
            </a:r>
            <a:r>
              <a:rPr lang="tr-TR" b="0" dirty="0">
                <a:solidFill>
                  <a:schemeClr val="bg2">
                    <a:lumMod val="10000"/>
                  </a:schemeClr>
                </a:solidFill>
                <a:latin typeface="Times New Roman" pitchFamily="18" charset="0"/>
                <a:cs typeface="Times New Roman" pitchFamily="18" charset="0"/>
              </a:rPr>
              <a:t> ÖZELLİKLERİ</a:t>
            </a:r>
          </a:p>
        </p:txBody>
      </p:sp>
      <p:sp>
        <p:nvSpPr>
          <p:cNvPr id="3" name="2 İçerik Yer Tutucusu"/>
          <p:cNvSpPr>
            <a:spLocks noGrp="1"/>
          </p:cNvSpPr>
          <p:nvPr>
            <p:ph idx="1"/>
          </p:nvPr>
        </p:nvSpPr>
        <p:spPr/>
        <p:txBody>
          <a:bodyPr>
            <a:normAutofit/>
          </a:bodyPr>
          <a:lstStyle/>
          <a:p>
            <a:pPr algn="just"/>
            <a:r>
              <a:rPr lang="tr-TR" sz="2500" dirty="0">
                <a:latin typeface="Times New Roman" pitchFamily="18" charset="0"/>
                <a:cs typeface="Times New Roman" pitchFamily="18" charset="0"/>
              </a:rPr>
              <a:t>1.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değeri +1 ile -1 arasında değişir.</a:t>
            </a:r>
          </a:p>
          <a:p>
            <a:pPr algn="just"/>
            <a:r>
              <a:rPr lang="tr-TR" sz="2500" dirty="0">
                <a:latin typeface="Times New Roman" pitchFamily="18" charset="0"/>
                <a:cs typeface="Times New Roman" pitchFamily="18" charset="0"/>
              </a:rPr>
              <a:t>2.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işareti değişkenlerden biri artarken diğerinin de arttığını veya biri artarken diğerinin azaldığını gösterir. </a:t>
            </a:r>
          </a:p>
          <a:p>
            <a:pPr algn="just"/>
            <a:r>
              <a:rPr lang="tr-TR" sz="2500" dirty="0">
                <a:latin typeface="Times New Roman" pitchFamily="18" charset="0"/>
                <a:cs typeface="Times New Roman" pitchFamily="18" charset="0"/>
              </a:rPr>
              <a:t>3.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büyüklüğü dağılma (saçılma, serpiştirme) grafiğinde noktaların düz bir hatta ne kadar yakın olduğunu gösterir. </a:t>
            </a:r>
          </a:p>
          <a:p>
            <a:pPr algn="just"/>
            <a:r>
              <a:rPr lang="tr-TR" sz="2500" dirty="0">
                <a:latin typeface="Times New Roman" pitchFamily="18" charset="0"/>
                <a:cs typeface="Times New Roman" pitchFamily="18" charset="0"/>
              </a:rPr>
              <a:t>4.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mutlak değeri arttıkça iki değişken arasındaki ilişki de daha kuvvetli demektir. </a:t>
            </a:r>
          </a:p>
          <a:p>
            <a:pPr algn="just"/>
            <a:r>
              <a:rPr lang="tr-TR" sz="2500" dirty="0">
                <a:latin typeface="Times New Roman" pitchFamily="18" charset="0"/>
                <a:cs typeface="Times New Roman" pitchFamily="18" charset="0"/>
              </a:rPr>
              <a:t>5.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herhangi bir birimi yoktur.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500" dirty="0">
                <a:latin typeface="Times New Roman" pitchFamily="18" charset="0"/>
                <a:cs typeface="Times New Roman" pitchFamily="18" charset="0"/>
              </a:rPr>
              <a:t>6.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değeri sadece örneklemdeki değişkenlerin en az ve en çok değerleri arasında geçerlidir. Örneklemdekinden daha büyük ve daha küçük değerler için yorum yapılamaz. </a:t>
            </a:r>
          </a:p>
          <a:p>
            <a:pPr algn="just"/>
            <a:r>
              <a:rPr lang="tr-TR" sz="2500" dirty="0">
                <a:latin typeface="Times New Roman" pitchFamily="18" charset="0"/>
                <a:cs typeface="Times New Roman" pitchFamily="18" charset="0"/>
              </a:rPr>
              <a:t>7. değişkenler olan x ve </a:t>
            </a:r>
            <a:r>
              <a:rPr lang="tr-TR" sz="2500" dirty="0" err="1">
                <a:latin typeface="Times New Roman" pitchFamily="18" charset="0"/>
                <a:cs typeface="Times New Roman" pitchFamily="18" charset="0"/>
              </a:rPr>
              <a:t>y’nin</a:t>
            </a:r>
            <a:r>
              <a:rPr lang="tr-TR" sz="2500" dirty="0">
                <a:latin typeface="Times New Roman" pitchFamily="18" charset="0"/>
                <a:cs typeface="Times New Roman" pitchFamily="18" charset="0"/>
              </a:rPr>
              <a:t> yerlerinin değiştirilmesi </a:t>
            </a:r>
            <a:r>
              <a:rPr lang="tr-TR" sz="2500" dirty="0" err="1">
                <a:latin typeface="Times New Roman" pitchFamily="18" charset="0"/>
                <a:cs typeface="Times New Roman" pitchFamily="18" charset="0"/>
              </a:rPr>
              <a:t>r’nin</a:t>
            </a:r>
            <a:r>
              <a:rPr lang="tr-TR" sz="2500" dirty="0">
                <a:latin typeface="Times New Roman" pitchFamily="18" charset="0"/>
                <a:cs typeface="Times New Roman" pitchFamily="18" charset="0"/>
              </a:rPr>
              <a:t> değerini değiştirmez. </a:t>
            </a:r>
          </a:p>
          <a:p>
            <a:pPr algn="just"/>
            <a:r>
              <a:rPr lang="tr-TR" sz="2500" dirty="0">
                <a:latin typeface="Times New Roman" pitchFamily="18" charset="0"/>
                <a:cs typeface="Times New Roman" pitchFamily="18" charset="0"/>
              </a:rPr>
              <a:t>8. X ve Y arasında bir korelasyonun olması, bir sebep-sonuç ilişkisi olduğu anlamına gelmez. </a:t>
            </a:r>
          </a:p>
          <a:p>
            <a:pPr algn="just"/>
            <a:r>
              <a:rPr lang="tr-TR" sz="2500" dirty="0">
                <a:latin typeface="Times New Roman" pitchFamily="18" charset="0"/>
                <a:cs typeface="Times New Roman" pitchFamily="18" charset="0"/>
              </a:rPr>
              <a:t>9. r2, </a:t>
            </a:r>
            <a:r>
              <a:rPr lang="tr-TR" sz="2500" dirty="0" err="1">
                <a:latin typeface="Times New Roman" pitchFamily="18" charset="0"/>
                <a:cs typeface="Times New Roman" pitchFamily="18" charset="0"/>
              </a:rPr>
              <a:t>y’de</a:t>
            </a:r>
            <a:r>
              <a:rPr lang="tr-TR" sz="2500" dirty="0">
                <a:latin typeface="Times New Roman" pitchFamily="18" charset="0"/>
                <a:cs typeface="Times New Roman" pitchFamily="18" charset="0"/>
              </a:rPr>
              <a:t> ki değişimin x ile olan doğrusal ilişkisiyle açıklanabilen kısmını gösterir.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just"/>
            <a:r>
              <a:rPr lang="tr-TR" sz="2500" dirty="0">
                <a:latin typeface="Times New Roman" pitchFamily="18" charset="0"/>
                <a:cs typeface="Times New Roman" pitchFamily="18" charset="0"/>
              </a:rPr>
              <a:t>10. İki seri arasındaki ilişkinin eğrisel olması halinde korelasyon katsayısı değil, korelasyon indeksi kullanılır. </a:t>
            </a:r>
          </a:p>
          <a:p>
            <a:pPr algn="just"/>
            <a:r>
              <a:rPr lang="tr-TR" sz="2500" dirty="0">
                <a:latin typeface="Times New Roman" pitchFamily="18" charset="0"/>
                <a:cs typeface="Times New Roman" pitchFamily="18" charset="0"/>
              </a:rPr>
              <a:t>11. Seride anormal (aşırı) değerlerin varlığı korelasyon katsayısına büyük ölçüde etki eder. Böyle hallerde korelasyon katsayısı gerçeği göstermeyeceğinden mümkünse bu anormal değerlerin giderilmesi (atılması) gerekir. </a:t>
            </a:r>
          </a:p>
          <a:p>
            <a:pPr algn="just"/>
            <a:endParaRPr lang="tr-TR" sz="2500" dirty="0"/>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TotalTime>
  <Words>594</Words>
  <Application>Microsoft Office PowerPoint</Application>
  <PresentationFormat>Ekran Gösterisi (4:3)</PresentationFormat>
  <Paragraphs>51</Paragraphs>
  <Slides>14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Arial</vt:lpstr>
      <vt:lpstr>Calibri</vt:lpstr>
      <vt:lpstr>Calibri Light</vt:lpstr>
      <vt:lpstr>Times New Roman</vt:lpstr>
      <vt:lpstr>Office Teması</vt:lpstr>
      <vt:lpstr>PowerPoint Sunusu</vt:lpstr>
      <vt:lpstr>PowerPoint Sunusu</vt:lpstr>
      <vt:lpstr>KORELASYON ANALİZİ</vt:lpstr>
      <vt:lpstr>PowerPoint Sunusu</vt:lpstr>
      <vt:lpstr>KORELASYON KATSAYISI</vt:lpstr>
      <vt:lpstr>PowerPoint Sunusu</vt:lpstr>
      <vt:lpstr>PowerPoint Sunusu</vt:lpstr>
      <vt:lpstr>PowerPoint Sunusu</vt:lpstr>
      <vt:lpstr>PowerPoint Sunusu</vt:lpstr>
      <vt:lpstr>PowerPoint Sunusu</vt:lpstr>
      <vt:lpstr>PowerPoint Sunusu</vt:lpstr>
      <vt:lpstr>Korelasyon katsayISININ ÖZELLİKLERİ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İSTATİSTİK NEDİR?</dc:title>
  <dc:creator>Semanur</dc:creator>
  <cp:lastModifiedBy>CASPER</cp:lastModifiedBy>
  <cp:revision>80</cp:revision>
  <dcterms:created xsi:type="dcterms:W3CDTF">2018-10-07T17:20:59Z</dcterms:created>
  <dcterms:modified xsi:type="dcterms:W3CDTF">2020-12-04T10:15:49Z</dcterms:modified>
</cp:coreProperties>
</file>